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Raleway" pitchFamily="2" charset="0"/>
      <p:regular r:id="rId36"/>
      <p:bold r:id="rId37"/>
      <p:italic r:id="rId38"/>
      <p:boldItalic r:id="rId39"/>
    </p:embeddedFont>
    <p:embeddedFont>
      <p:font typeface="Ubuntu" panose="020B050403060203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ACB5CE-04D5-4C79-A08A-D99FD670628B}">
  <a:tblStyle styleId="{54ACB5CE-04D5-4C79-A08A-D99FD67062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92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4cfed784f_6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64cfed784f_6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4f1c25ea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64f1c25ea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74febf7f6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74febf7f6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4f1c25ea1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64f1c25ea1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4f1c25ea1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64f1c25ea1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E2EEFF"/>
                </a:solidFill>
              </a:rPr>
              <a:t>converg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74febf7f6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a74febf7f6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4f1c25ea1_3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64f1c25ea1_3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64cfed784f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64cfed784f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74febf7f6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a74febf7f6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64f1c25ea1_3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64f1c25ea1_3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4e4b796ee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4e4b796ee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a74febf7f6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a74febf7f6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a74febf7f6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a74febf7f6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74febf7f6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a74febf7f6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64f1c25ea1_3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64f1c25ea1_3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a74febf7f6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a74febf7f6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64f1c25ea1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64f1c25ea1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4f1c25ea1_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64f1c25ea1_3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64d75c205b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64d75c205b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64f1c25ea1_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64f1c25ea1_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4f1c25ea1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64f1c25ea1_3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4d75c205b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64d75c205b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4d75c205b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64d75c205b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64d75c205b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64d75c205b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4d75c205b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64d75c205b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4d75c205b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64d75c205b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說明有一個雙層迴圈遍歷每個像素，其中有一個 write 是不能平行的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可以帶出最內圈</a:t>
            </a:r>
            <a:r>
              <a:rPr lang="zh-TW" i="1"/>
              <a:t>似乎</a:t>
            </a:r>
            <a:r>
              <a:rPr lang="zh-TW"/>
              <a:t>也有平行化的機會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74febf7f6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74febf7f6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64cfed784f_6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64cfed784f_6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accelerated-ray-tracing-cuda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eduardohenriquearnold/raytracer" TargetMode="External"/><Relationship Id="rId4" Type="http://schemas.openxmlformats.org/officeDocument/2006/relationships/hyperlink" Target="https://raytracing.github.io/v3/index.html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aurocomi.com/monteCarloPathTracer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600">
                <a:solidFill>
                  <a:schemeClr val="lt1"/>
                </a:solidFill>
              </a:rPr>
              <a:t>Parallelized Ray Tracing In One Weekend</a:t>
            </a:r>
            <a:endParaRPr sz="4600">
              <a:solidFill>
                <a:schemeClr val="lt1"/>
              </a:solidFill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5" y="3172900"/>
            <a:ext cx="7688100" cy="11001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組員: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吳俊宏 109550165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應耀德 311553007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賴奕廷 312551073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CUDA</a:t>
            </a:r>
            <a:endParaRPr sz="2400"/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806900" cy="27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Char char="●"/>
            </a:pPr>
            <a:r>
              <a:rPr lang="zh-TW" sz="1400">
                <a:solidFill>
                  <a:srgbClr val="1A1A1A"/>
                </a:solidFill>
                <a:highlight>
                  <a:srgbClr val="FFFFFF"/>
                </a:highlight>
              </a:rPr>
              <a:t>CUDA device generates random number with </a:t>
            </a:r>
            <a:r>
              <a:rPr lang="zh-TW" sz="1400">
                <a:solidFill>
                  <a:srgbClr val="1A1A1A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curand_init</a:t>
            </a:r>
            <a:r>
              <a:rPr lang="zh-TW" sz="1400">
                <a:solidFill>
                  <a:srgbClr val="1A1A1A"/>
                </a:solidFill>
                <a:highlight>
                  <a:srgbClr val="FFFFFF"/>
                </a:highlight>
              </a:rPr>
              <a:t>. An independent random state is prepared for each thread.</a:t>
            </a:r>
            <a:r>
              <a:rPr lang="zh-TW" sz="1400">
                <a:solidFill>
                  <a:srgbClr val="1A1A1A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 </a:t>
            </a:r>
            <a:endParaRPr sz="1400">
              <a:solidFill>
                <a:srgbClr val="1A1A1A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Ubuntu"/>
              <a:buChar char="●"/>
            </a:pPr>
            <a:r>
              <a:rPr lang="zh-TW" sz="1400">
                <a:solidFill>
                  <a:srgbClr val="1A1A1A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The scene has to be initialized on the device since it cannot be easily copied.</a:t>
            </a:r>
            <a:endParaRPr sz="1400">
              <a:solidFill>
                <a:srgbClr val="1A1A1A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1A1A1A"/>
                </a:solidFill>
                <a:highlight>
                  <a:srgbClr val="FFFFFF"/>
                </a:highlight>
              </a:rPr>
              <a:t>It’s</a:t>
            </a:r>
            <a:r>
              <a:rPr lang="zh-TW" sz="1400" i="1">
                <a:solidFill>
                  <a:srgbClr val="1A1A1A"/>
                </a:solidFill>
                <a:highlight>
                  <a:srgbClr val="FFFFFF"/>
                </a:highlight>
              </a:rPr>
              <a:t> Undefined Behavior</a:t>
            </a:r>
            <a:r>
              <a:rPr lang="zh-TW" sz="1400">
                <a:solidFill>
                  <a:srgbClr val="1A1A1A"/>
                </a:solidFill>
                <a:highlight>
                  <a:srgbClr val="FFFFFF"/>
                </a:highlight>
              </a:rPr>
              <a:t> to pass as an argument to a </a:t>
            </a:r>
            <a:r>
              <a:rPr lang="zh-TW" sz="1400">
                <a:solidFill>
                  <a:srgbClr val="E74C3C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__global__</a:t>
            </a:r>
            <a:r>
              <a:rPr lang="zh-TW" sz="1400">
                <a:solidFill>
                  <a:srgbClr val="1A1A1A"/>
                </a:solidFill>
                <a:highlight>
                  <a:srgbClr val="FFFFFF"/>
                </a:highlight>
              </a:rPr>
              <a:t> function an object of a class with virtual functions since one cannot dispatch a function from device to host.</a:t>
            </a:r>
            <a:endParaRPr sz="1400">
              <a:solidFill>
                <a:srgbClr val="1A1A1A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222222"/>
                </a:solidFill>
              </a:rPr>
              <a:t>Recursive function causes </a:t>
            </a:r>
            <a:r>
              <a:rPr lang="zh-TW" sz="1400" i="1">
                <a:solidFill>
                  <a:srgbClr val="222222"/>
                </a:solidFill>
              </a:rPr>
              <a:t>stack overflow</a:t>
            </a:r>
            <a:r>
              <a:rPr lang="zh-TW" sz="1400">
                <a:solidFill>
                  <a:srgbClr val="222222"/>
                </a:solidFill>
              </a:rPr>
              <a:t>. The coloring function has to be converted into iterative form</a:t>
            </a:r>
            <a:r>
              <a:rPr lang="zh-TW" sz="1400">
                <a:solidFill>
                  <a:srgbClr val="1A1A1A"/>
                </a:solidFill>
                <a:highlight>
                  <a:srgbClr val="FFFFFF"/>
                </a:highlight>
              </a:rPr>
              <a:t>.</a:t>
            </a:r>
            <a:endParaRPr sz="1400">
              <a:solidFill>
                <a:srgbClr val="1A1A1A"/>
              </a:solidFill>
              <a:highlight>
                <a:srgbClr val="FFFFFF"/>
              </a:highlight>
            </a:endParaRPr>
          </a:p>
        </p:txBody>
      </p:sp>
      <p:sp>
        <p:nvSpPr>
          <p:cNvPr id="171" name="Google Shape;171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6460200" y="0"/>
            <a:ext cx="25389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Proposed solution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3873400" y="4718100"/>
            <a:ext cx="500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https://docs.nvidia.com/cuda/cuda-c-programming-guide/index.html#virtual-functions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What else? We try…</a:t>
            </a:r>
            <a:endParaRPr sz="2400"/>
          </a:p>
        </p:txBody>
      </p:sp>
      <p:sp>
        <p:nvSpPr>
          <p:cNvPr id="179" name="Google Shape;179;p2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zh-TW" sz="1400">
                <a:solidFill>
                  <a:schemeClr val="dk2"/>
                </a:solidFill>
              </a:rPr>
              <a:t>Parallelize loop for sampling N times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180" name="Google Shape;180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  <p:sp>
        <p:nvSpPr>
          <p:cNvPr id="181" name="Google Shape;181;p23"/>
          <p:cNvSpPr txBox="1"/>
          <p:nvPr/>
        </p:nvSpPr>
        <p:spPr>
          <a:xfrm>
            <a:off x="6460200" y="0"/>
            <a:ext cx="25389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Proposed solution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400"/>
              <a:t>Loop for sampling N times</a:t>
            </a:r>
            <a:endParaRPr sz="2400"/>
          </a:p>
        </p:txBody>
      </p:sp>
      <p:sp>
        <p:nvSpPr>
          <p:cNvPr id="187" name="Google Shape;187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  <p:sp>
        <p:nvSpPr>
          <p:cNvPr id="188" name="Google Shape;188;p24"/>
          <p:cNvSpPr txBox="1"/>
          <p:nvPr/>
        </p:nvSpPr>
        <p:spPr>
          <a:xfrm>
            <a:off x="6460200" y="0"/>
            <a:ext cx="25389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Proposed solution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200" y="2052850"/>
            <a:ext cx="5991201" cy="30299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0" name="Google Shape;190;p24"/>
          <p:cNvSpPr/>
          <p:nvPr/>
        </p:nvSpPr>
        <p:spPr>
          <a:xfrm>
            <a:off x="2313900" y="3013450"/>
            <a:ext cx="3860700" cy="242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400"/>
              <a:t>Loop for sampling N times</a:t>
            </a:r>
            <a:endParaRPr sz="2400"/>
          </a:p>
        </p:txBody>
      </p:sp>
      <p:sp>
        <p:nvSpPr>
          <p:cNvPr id="196" name="Google Shape;196;p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675" y="2293600"/>
            <a:ext cx="6620251" cy="262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8" name="Google Shape;198;p25"/>
          <p:cNvSpPr/>
          <p:nvPr/>
        </p:nvSpPr>
        <p:spPr>
          <a:xfrm>
            <a:off x="3874875" y="2737575"/>
            <a:ext cx="3931200" cy="319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6460200" y="0"/>
            <a:ext cx="25389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Proposed solution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400"/>
              <a:t>Loop for sampling N times</a:t>
            </a:r>
            <a:endParaRPr sz="2400"/>
          </a:p>
        </p:txBody>
      </p:sp>
      <p:sp>
        <p:nvSpPr>
          <p:cNvPr id="205" name="Google Shape;205;p2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83556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zh-TW" sz="1400" i="1">
                <a:solidFill>
                  <a:srgbClr val="222222"/>
                </a:solidFill>
              </a:rPr>
              <a:t>Monte Carlo</a:t>
            </a:r>
            <a:r>
              <a:rPr lang="zh-TW" sz="1400">
                <a:solidFill>
                  <a:srgbClr val="222222"/>
                </a:solidFill>
              </a:rPr>
              <a:t> method requires enough randomness. The random sequence have to be kept.</a:t>
            </a:r>
            <a:endParaRPr sz="1400">
              <a:solidFill>
                <a:srgbClr val="222222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222222"/>
                </a:solidFill>
              </a:rPr>
              <a:t> </a:t>
            </a:r>
            <a:r>
              <a:rPr lang="zh-TW" sz="1400">
                <a:solidFill>
                  <a:srgbClr val="FF0000"/>
                </a:solidFill>
              </a:rPr>
              <a:t>⇒ Have loop dependency!</a:t>
            </a:r>
            <a:endParaRPr sz="1400">
              <a:solidFill>
                <a:srgbClr val="222222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zh-TW" sz="1400">
                <a:solidFill>
                  <a:srgbClr val="222222"/>
                </a:solidFill>
              </a:rPr>
              <a:t>While </a:t>
            </a:r>
            <a:r>
              <a:rPr lang="zh-TW" sz="1400">
                <a:solidFill>
                  <a:srgbClr val="222222"/>
                </a:solidFill>
                <a:latin typeface="Ubuntu"/>
                <a:ea typeface="Ubuntu"/>
                <a:cs typeface="Ubuntu"/>
                <a:sym typeface="Ubuntu"/>
              </a:rPr>
              <a:t>firstprivate(seed)</a:t>
            </a:r>
            <a:r>
              <a:rPr lang="zh-TW" sz="1400">
                <a:solidFill>
                  <a:srgbClr val="222222"/>
                </a:solidFill>
              </a:rPr>
              <a:t> makes all samples have the same seed,</a:t>
            </a:r>
            <a:endParaRPr sz="1400">
              <a:solidFill>
                <a:srgbClr val="222222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</a:rPr>
              <a:t>⇒ Cannot converge!</a:t>
            </a:r>
            <a:endParaRPr sz="14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400">
              <a:solidFill>
                <a:srgbClr val="FF0000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625" y="3261175"/>
            <a:ext cx="3612249" cy="203186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6"/>
          <p:cNvSpPr txBox="1"/>
          <p:nvPr/>
        </p:nvSpPr>
        <p:spPr>
          <a:xfrm>
            <a:off x="6460200" y="0"/>
            <a:ext cx="25389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Proposed solution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Platform</a:t>
            </a:r>
            <a:endParaRPr sz="2400"/>
          </a:p>
        </p:txBody>
      </p:sp>
      <p:sp>
        <p:nvSpPr>
          <p:cNvPr id="214" name="Google Shape;214;p27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8086800" cy="28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400">
              <a:solidFill>
                <a:schemeClr val="dk2"/>
              </a:solidFill>
            </a:endParaRPr>
          </a:p>
        </p:txBody>
      </p:sp>
      <p:sp>
        <p:nvSpPr>
          <p:cNvPr id="215" name="Google Shape;215;p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  <p:graphicFrame>
        <p:nvGraphicFramePr>
          <p:cNvPr id="216" name="Google Shape;216;p27"/>
          <p:cNvGraphicFramePr/>
          <p:nvPr/>
        </p:nvGraphicFramePr>
        <p:xfrm>
          <a:off x="2567650" y="990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{54ACB5CE-04D5-4C79-A08A-D99FD670628B}</a:tableStyleId>
              </a:tblPr>
              <a:tblGrid>
                <a:gridCol w="105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8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3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Hardware</a:t>
                      </a:r>
                      <a:endParaRPr/>
                    </a:p>
                  </a:txBody>
                  <a:tcPr marL="36000" marR="36000" marT="36000" marB="360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CPU </a:t>
                      </a:r>
                      <a:r>
                        <a:rPr lang="zh-TW">
                          <a:latin typeface="Lato"/>
                          <a:ea typeface="Lato"/>
                          <a:cs typeface="Lato"/>
                          <a:sym typeface="Lato"/>
                        </a:rPr>
                        <a:t>× 2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Lato"/>
                          <a:ea typeface="Lato"/>
                          <a:cs typeface="Lato"/>
                          <a:sym typeface="Lato"/>
                        </a:rPr>
                        <a:t>(</a:t>
                      </a:r>
                      <a:r>
                        <a:rPr lang="zh-TW" sz="1200" i="1">
                          <a:latin typeface="Lato"/>
                          <a:ea typeface="Lato"/>
                          <a:cs typeface="Lato"/>
                          <a:sym typeface="Lato"/>
                        </a:rPr>
                        <a:t>NUMA</a:t>
                      </a:r>
                      <a:r>
                        <a:rPr lang="zh-TW" sz="1200">
                          <a:latin typeface="Lato"/>
                          <a:ea typeface="Lato"/>
                          <a:cs typeface="Lato"/>
                          <a:sym typeface="Lato"/>
                        </a:rPr>
                        <a:t> node)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36000" marR="36000" marT="36000" marB="360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TW">
                          <a:latin typeface="Lato"/>
                          <a:ea typeface="Lato"/>
                          <a:cs typeface="Lato"/>
                          <a:sym typeface="Lato"/>
                        </a:rPr>
                        <a:t>Intel(R) Xeon(R) Silver 4210 CPU @ 2.20GHz 10 cores 20 threads</a:t>
                      </a:r>
                      <a:endParaRPr/>
                    </a:p>
                  </a:txBody>
                  <a:tcPr marL="36000" marR="36000" marT="36000" marB="360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GPU</a:t>
                      </a:r>
                      <a:endParaRPr/>
                    </a:p>
                  </a:txBody>
                  <a:tcPr marL="36000" marR="36000" marT="36000" marB="360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TW">
                          <a:latin typeface="Lato"/>
                          <a:ea typeface="Lato"/>
                          <a:cs typeface="Lato"/>
                          <a:sym typeface="Lato"/>
                        </a:rPr>
                        <a:t>NVIDIA RTX 2080Ti 12GB</a:t>
                      </a:r>
                      <a:endParaRPr/>
                    </a:p>
                  </a:txBody>
                  <a:tcPr marL="36000" marR="36000" marT="36000" marB="360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RAM</a:t>
                      </a:r>
                      <a:endParaRPr/>
                    </a:p>
                  </a:txBody>
                  <a:tcPr marL="36000" marR="36000" marT="36000" marB="360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TW">
                          <a:latin typeface="Lato"/>
                          <a:ea typeface="Lato"/>
                          <a:cs typeface="Lato"/>
                          <a:sym typeface="Lato"/>
                        </a:rPr>
                        <a:t>128GB</a:t>
                      </a:r>
                      <a:endParaRPr/>
                    </a:p>
                  </a:txBody>
                  <a:tcPr marL="36000" marR="36000" marT="36000" marB="360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3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Software</a:t>
                      </a:r>
                      <a:endParaRPr/>
                    </a:p>
                  </a:txBody>
                  <a:tcPr marL="36000" marR="36000" marT="36000" marB="360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OS</a:t>
                      </a:r>
                      <a:endParaRPr/>
                    </a:p>
                  </a:txBody>
                  <a:tcPr marL="36000" marR="36000" marT="36000" marB="360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TW">
                          <a:latin typeface="Lato"/>
                          <a:ea typeface="Lato"/>
                          <a:cs typeface="Lato"/>
                          <a:sym typeface="Lato"/>
                        </a:rPr>
                        <a:t>Ubuntu 22.04</a:t>
                      </a:r>
                      <a:endParaRPr/>
                    </a:p>
                  </a:txBody>
                  <a:tcPr marL="36000" marR="36000" marT="36000" marB="360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Linux Kernel</a:t>
                      </a:r>
                      <a:endParaRPr/>
                    </a:p>
                  </a:txBody>
                  <a:tcPr marL="36000" marR="36000" marT="36000" marB="360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TW">
                          <a:latin typeface="Lato"/>
                          <a:ea typeface="Lato"/>
                          <a:cs typeface="Lato"/>
                          <a:sym typeface="Lato"/>
                        </a:rPr>
                        <a:t>5.15.0-87-generic</a:t>
                      </a:r>
                      <a:endParaRPr/>
                    </a:p>
                  </a:txBody>
                  <a:tcPr marL="36000" marR="36000" marT="36000" marB="360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OpenMP</a:t>
                      </a:r>
                      <a:endParaRPr/>
                    </a:p>
                  </a:txBody>
                  <a:tcPr marL="36000" marR="36000" marT="36000" marB="360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4.5</a:t>
                      </a:r>
                      <a:endParaRPr/>
                    </a:p>
                  </a:txBody>
                  <a:tcPr marL="36000" marR="36000" marT="36000" marB="360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CUDA</a:t>
                      </a:r>
                      <a:endParaRPr/>
                    </a:p>
                  </a:txBody>
                  <a:tcPr marL="36000" marR="36000" marT="36000" marB="360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12.3</a:t>
                      </a:r>
                      <a:endParaRPr/>
                    </a:p>
                  </a:txBody>
                  <a:tcPr marL="36000" marR="36000" marT="36000" marB="360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Container</a:t>
                      </a:r>
                      <a:endParaRPr/>
                    </a:p>
                  </a:txBody>
                  <a:tcPr marL="36000" marR="36000" marT="36000" marB="360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Rootless Docker</a:t>
                      </a:r>
                      <a:endParaRPr/>
                    </a:p>
                  </a:txBody>
                  <a:tcPr marL="36000" marR="36000" marT="36000" marB="36000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Settings</a:t>
            </a:r>
            <a:endParaRPr sz="2400"/>
          </a:p>
        </p:txBody>
      </p:sp>
      <p:sp>
        <p:nvSpPr>
          <p:cNvPr id="222" name="Google Shape;222;p2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zh-TW" sz="1400">
                <a:solidFill>
                  <a:srgbClr val="222222"/>
                </a:solidFill>
              </a:rPr>
              <a:t>Image size: 1200 x 675</a:t>
            </a:r>
            <a:endParaRPr sz="1400">
              <a:solidFill>
                <a:srgbClr val="22222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zh-TW" sz="1400">
                <a:solidFill>
                  <a:srgbClr val="222222"/>
                </a:solidFill>
              </a:rPr>
              <a:t>Map size(# of objects): 22 x 22 = 484</a:t>
            </a:r>
            <a:endParaRPr sz="1400">
              <a:solidFill>
                <a:srgbClr val="22222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zh-TW" sz="1400">
                <a:solidFill>
                  <a:srgbClr val="222222"/>
                </a:solidFill>
              </a:rPr>
              <a:t>Samples per pixel: 10</a:t>
            </a:r>
            <a:endParaRPr sz="1400">
              <a:solidFill>
                <a:srgbClr val="22222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zh-TW" sz="1400">
                <a:solidFill>
                  <a:srgbClr val="222222"/>
                </a:solidFill>
              </a:rPr>
              <a:t>Max depth: 50</a:t>
            </a:r>
            <a:endParaRPr sz="1400">
              <a:solidFill>
                <a:srgbClr val="222222"/>
              </a:solidFill>
            </a:endParaRPr>
          </a:p>
        </p:txBody>
      </p:sp>
      <p:sp>
        <p:nvSpPr>
          <p:cNvPr id="223" name="Google Shape;223;p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>
            <a:spLocks noGrp="1"/>
          </p:cNvSpPr>
          <p:nvPr>
            <p:ph type="title"/>
          </p:nvPr>
        </p:nvSpPr>
        <p:spPr>
          <a:xfrm>
            <a:off x="6532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OpenMP</a:t>
            </a:r>
            <a:endParaRPr sz="2400"/>
          </a:p>
        </p:txBody>
      </p:sp>
      <p:sp>
        <p:nvSpPr>
          <p:cNvPr id="229" name="Google Shape;229;p2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  <p:sp>
        <p:nvSpPr>
          <p:cNvPr id="230" name="Google Shape;230;p29"/>
          <p:cNvSpPr txBox="1"/>
          <p:nvPr/>
        </p:nvSpPr>
        <p:spPr>
          <a:xfrm>
            <a:off x="7257850" y="0"/>
            <a:ext cx="17277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Evaluation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31" name="Google Shape;231;p29"/>
          <p:cNvGrpSpPr/>
          <p:nvPr/>
        </p:nvGrpSpPr>
        <p:grpSpPr>
          <a:xfrm>
            <a:off x="3964678" y="1318630"/>
            <a:ext cx="4775414" cy="3599456"/>
            <a:chOff x="3964678" y="1318630"/>
            <a:chExt cx="4775414" cy="3599456"/>
          </a:xfrm>
        </p:grpSpPr>
        <p:pic>
          <p:nvPicPr>
            <p:cNvPr id="232" name="Google Shape;232;p29"/>
            <p:cNvPicPr preferRelativeResize="0"/>
            <p:nvPr/>
          </p:nvPicPr>
          <p:blipFill rotWithShape="1">
            <a:blip r:embed="rId3">
              <a:alphaModFix/>
            </a:blip>
            <a:srcRect l="248" r="248"/>
            <a:stretch/>
          </p:blipFill>
          <p:spPr>
            <a:xfrm>
              <a:off x="3964678" y="1318630"/>
              <a:ext cx="4775414" cy="359945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33" name="Google Shape;233;p29"/>
            <p:cNvSpPr txBox="1"/>
            <p:nvPr/>
          </p:nvSpPr>
          <p:spPr>
            <a:xfrm>
              <a:off x="5796888" y="1814763"/>
              <a:ext cx="5487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Best</a:t>
              </a:r>
              <a:endParaRPr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6917027" y="1792205"/>
              <a:ext cx="191400" cy="372300"/>
            </a:xfrm>
            <a:prstGeom prst="rect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35" name="Google Shape;235;p29"/>
            <p:cNvCxnSpPr>
              <a:stCxn id="233" idx="3"/>
              <a:endCxn id="234" idx="1"/>
            </p:cNvCxnSpPr>
            <p:nvPr/>
          </p:nvCxnSpPr>
          <p:spPr>
            <a:xfrm>
              <a:off x="6345588" y="1978413"/>
              <a:ext cx="571500" cy="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236" name="Google Shape;236;p29"/>
          <p:cNvSpPr txBox="1">
            <a:spLocks noGrp="1"/>
          </p:cNvSpPr>
          <p:nvPr>
            <p:ph type="body" idx="1"/>
          </p:nvPr>
        </p:nvSpPr>
        <p:spPr>
          <a:xfrm>
            <a:off x="5008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2"/>
                </a:solidFill>
              </a:rPr>
              <a:t>CPU limitation</a:t>
            </a:r>
            <a:endParaRPr sz="140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zh-TW" sz="1400">
                <a:solidFill>
                  <a:schemeClr val="dk2"/>
                </a:solidFill>
              </a:rPr>
              <a:t>2 NUMA nodes (10 cores 20 threads)</a:t>
            </a:r>
            <a:br>
              <a:rPr lang="zh-TW" sz="1400"/>
            </a:br>
            <a:r>
              <a:rPr lang="zh-TW" sz="1427">
                <a:solidFill>
                  <a:srgbClr val="FF0000"/>
                </a:solidFill>
              </a:rPr>
              <a:t>⇒</a:t>
            </a:r>
            <a:r>
              <a:rPr lang="zh-TW" sz="1400">
                <a:solidFill>
                  <a:srgbClr val="FF0000"/>
                </a:solidFill>
              </a:rPr>
              <a:t> communication overhead</a:t>
            </a:r>
            <a:endParaRPr sz="14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2"/>
                </a:solidFill>
              </a:rPr>
              <a:t>Program</a:t>
            </a:r>
            <a:endParaRPr sz="140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zh-TW" sz="1400">
                <a:solidFill>
                  <a:schemeClr val="dk2"/>
                </a:solidFill>
              </a:rPr>
              <a:t>Load balancing problem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427">
                <a:solidFill>
                  <a:srgbClr val="FF0000"/>
                </a:solidFill>
              </a:rPr>
              <a:t>⇒</a:t>
            </a:r>
            <a:r>
              <a:rPr lang="zh-TW" sz="1400" b="1">
                <a:solidFill>
                  <a:srgbClr val="FF0000"/>
                </a:solidFill>
                <a:highlight>
                  <a:srgbClr val="FFFFFF"/>
                </a:highlight>
              </a:rPr>
              <a:t> Outer loop </a:t>
            </a:r>
            <a:br>
              <a:rPr lang="zh-TW" sz="1400" b="1">
                <a:solidFill>
                  <a:srgbClr val="FF0000"/>
                </a:solidFill>
                <a:highlight>
                  <a:srgbClr val="FFFFFF"/>
                </a:highlight>
              </a:rPr>
            </a:br>
            <a:r>
              <a:rPr lang="zh-TW" sz="1400" b="1">
                <a:solidFill>
                  <a:srgbClr val="FF0000"/>
                </a:solidFill>
                <a:highlight>
                  <a:srgbClr val="FFFFFF"/>
                </a:highlight>
              </a:rPr>
              <a:t>	+ Dynamic scheduling</a:t>
            </a:r>
            <a:br>
              <a:rPr lang="zh-TW" sz="1400" b="1">
                <a:solidFill>
                  <a:srgbClr val="FF0000"/>
                </a:solidFill>
                <a:highlight>
                  <a:srgbClr val="FFFFFF"/>
                </a:highlight>
              </a:rPr>
            </a:br>
            <a:r>
              <a:rPr lang="zh-TW" sz="1400" b="1">
                <a:solidFill>
                  <a:srgbClr val="FF0000"/>
                </a:solidFill>
                <a:highlight>
                  <a:srgbClr val="FFFFFF"/>
                </a:highlight>
              </a:rPr>
              <a:t>	+ Cyclic partition is the best.</a:t>
            </a:r>
            <a:endParaRPr sz="1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CUDA</a:t>
            </a:r>
            <a:endParaRPr sz="2400"/>
          </a:p>
        </p:txBody>
      </p:sp>
      <p:sp>
        <p:nvSpPr>
          <p:cNvPr id="242" name="Google Shape;242;p3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2"/>
                </a:solidFill>
              </a:rPr>
              <a:t>GPU limitation</a:t>
            </a:r>
            <a:endParaRPr sz="140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zh-TW" sz="1400">
                <a:solidFill>
                  <a:schemeClr val="dk2"/>
                </a:solidFill>
              </a:rPr>
              <a:t>65, 536 registers per SM</a:t>
            </a:r>
            <a:endParaRPr sz="140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zh-TW" sz="1400">
                <a:solidFill>
                  <a:schemeClr val="dk2"/>
                </a:solidFill>
              </a:rPr>
              <a:t>32 wraps per SM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2"/>
                </a:solidFill>
              </a:rPr>
              <a:t>Kernel function</a:t>
            </a:r>
            <a:endParaRPr sz="140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zh-TW" sz="1400">
                <a:solidFill>
                  <a:schemeClr val="dk2"/>
                </a:solidFill>
              </a:rPr>
              <a:t>Use 96 registers per thread</a:t>
            </a:r>
            <a:endParaRPr sz="140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zh-TW" sz="1400">
                <a:solidFill>
                  <a:schemeClr val="dk2"/>
                </a:solidFill>
              </a:rPr>
              <a:t>Can only use 20 wraps</a:t>
            </a:r>
            <a:endParaRPr sz="140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zh-TW" sz="14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Max occupancy of SM is 0.625</a:t>
            </a:r>
            <a:endParaRPr sz="140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427">
                <a:solidFill>
                  <a:srgbClr val="FF0000"/>
                </a:solidFill>
              </a:rPr>
              <a:t>⇒</a:t>
            </a:r>
            <a:r>
              <a:rPr lang="zh-TW" sz="1400" b="1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Block size 8 x 8 is the best.</a:t>
            </a:r>
            <a:endParaRPr sz="1400" b="1">
              <a:solidFill>
                <a:srgbClr val="FF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  <p:sp>
        <p:nvSpPr>
          <p:cNvPr id="244" name="Google Shape;244;p30"/>
          <p:cNvSpPr txBox="1"/>
          <p:nvPr/>
        </p:nvSpPr>
        <p:spPr>
          <a:xfrm>
            <a:off x="7257850" y="0"/>
            <a:ext cx="17277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Evaluation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45" name="Google Shape;245;p30"/>
          <p:cNvGrpSpPr/>
          <p:nvPr/>
        </p:nvGrpSpPr>
        <p:grpSpPr>
          <a:xfrm>
            <a:off x="3964678" y="1318630"/>
            <a:ext cx="4775414" cy="3599457"/>
            <a:chOff x="3665950" y="1113075"/>
            <a:chExt cx="5073750" cy="3805325"/>
          </a:xfrm>
        </p:grpSpPr>
        <p:pic>
          <p:nvPicPr>
            <p:cNvPr id="246" name="Google Shape;246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65950" y="1113075"/>
              <a:ext cx="5073750" cy="3805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47" name="Google Shape;247;p30"/>
            <p:cNvSpPr txBox="1"/>
            <p:nvPr/>
          </p:nvSpPr>
          <p:spPr>
            <a:xfrm>
              <a:off x="4293816" y="1647772"/>
              <a:ext cx="582900" cy="34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Best</a:t>
              </a:r>
              <a:endParaRPr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5434250" y="1603375"/>
              <a:ext cx="203400" cy="393600"/>
            </a:xfrm>
            <a:prstGeom prst="rect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49" name="Google Shape;249;p30"/>
            <p:cNvCxnSpPr>
              <a:stCxn id="247" idx="3"/>
              <a:endCxn id="248" idx="1"/>
            </p:cNvCxnSpPr>
            <p:nvPr/>
          </p:nvCxnSpPr>
          <p:spPr>
            <a:xfrm rot="10800000" flipH="1">
              <a:off x="4876716" y="1800322"/>
              <a:ext cx="557400" cy="204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Map size (# of objects)</a:t>
            </a:r>
            <a:endParaRPr sz="2400"/>
          </a:p>
        </p:txBody>
      </p:sp>
      <p:sp>
        <p:nvSpPr>
          <p:cNvPr id="255" name="Google Shape;255;p3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2"/>
                </a:solidFill>
              </a:rPr>
              <a:t>OpenMP</a:t>
            </a:r>
            <a:endParaRPr sz="140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zh-TW" sz="1400">
                <a:solidFill>
                  <a:schemeClr val="dk2"/>
                </a:solidFill>
              </a:rPr>
              <a:t>Use 22 threads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2"/>
                </a:solidFill>
              </a:rPr>
              <a:t>CUDA</a:t>
            </a:r>
            <a:endParaRPr sz="140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zh-TW" sz="1400">
                <a:solidFill>
                  <a:schemeClr val="dk2"/>
                </a:solidFill>
              </a:rPr>
              <a:t>Use 8 x 8 block size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56" name="Google Shape;256;p3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19</a:t>
            </a:fld>
            <a:endParaRPr/>
          </a:p>
        </p:txBody>
      </p:sp>
      <p:sp>
        <p:nvSpPr>
          <p:cNvPr id="257" name="Google Shape;257;p31"/>
          <p:cNvSpPr txBox="1"/>
          <p:nvPr/>
        </p:nvSpPr>
        <p:spPr>
          <a:xfrm>
            <a:off x="7257850" y="0"/>
            <a:ext cx="17277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Evaluation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8" name="Google Shape;25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6000" y="1317600"/>
            <a:ext cx="4681656" cy="35094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i="1">
                <a:solidFill>
                  <a:srgbClr val="1F2328"/>
                </a:solidFill>
                <a:highlight>
                  <a:srgbClr val="FFFFFF"/>
                </a:highlight>
              </a:rPr>
              <a:t>Ray Tracing in One Weekend</a:t>
            </a:r>
            <a:r>
              <a:rPr lang="zh-TW" sz="2400">
                <a:solidFill>
                  <a:srgbClr val="1F2328"/>
                </a:solidFill>
                <a:highlight>
                  <a:srgbClr val="FFFFFF"/>
                </a:highlight>
              </a:rPr>
              <a:t> Book Series</a:t>
            </a:r>
            <a:endParaRPr sz="24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200"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4742675" y="4767250"/>
            <a:ext cx="41655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https://raytracing.github.io/v3/books/RayTracingInOneWeekend.html</a:t>
            </a:r>
            <a:endParaRPr sz="10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1916503"/>
            <a:ext cx="5451899" cy="28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/>
          <p:nvPr/>
        </p:nvSpPr>
        <p:spPr>
          <a:xfrm>
            <a:off x="1157350" y="1853850"/>
            <a:ext cx="1919400" cy="3028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7257850" y="0"/>
            <a:ext cx="17277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Related work</a:t>
            </a:r>
            <a:endParaRPr sz="2400"/>
          </a:p>
        </p:txBody>
      </p:sp>
      <p:sp>
        <p:nvSpPr>
          <p:cNvPr id="264" name="Google Shape;264;p3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 u="sng">
                <a:solidFill>
                  <a:schemeClr val="hlink"/>
                </a:solidFill>
                <a:hlinkClick r:id="rId3"/>
              </a:rPr>
              <a:t>Accelerated Ray Tracing in One Weekend in CUDA | NVIDIA Technical Blog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 u="sng">
                <a:solidFill>
                  <a:schemeClr val="hlink"/>
                </a:solidFill>
                <a:hlinkClick r:id="rId4"/>
              </a:rPr>
              <a:t>Ray Tracing in One Weekend Series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 u="sng">
                <a:solidFill>
                  <a:schemeClr val="hlink"/>
                </a:solidFill>
                <a:hlinkClick r:id="rId5"/>
              </a:rPr>
              <a:t>eduardohenriquearnold/raytracer: Ray Tracer implementation from scratch based on Peter Shirley's 'Ray tracing in one weekend' (github.com)</a:t>
            </a:r>
            <a:endParaRPr sz="1400"/>
          </a:p>
        </p:txBody>
      </p:sp>
      <p:sp>
        <p:nvSpPr>
          <p:cNvPr id="265" name="Google Shape;265;p3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Contributions of each member</a:t>
            </a:r>
            <a:endParaRPr sz="2400"/>
          </a:p>
        </p:txBody>
      </p:sp>
      <p:sp>
        <p:nvSpPr>
          <p:cNvPr id="271" name="Google Shape;271;p3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9314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zh-TW" sz="1400" dirty="0">
                <a:solidFill>
                  <a:srgbClr val="222222"/>
                </a:solidFill>
              </a:rPr>
              <a:t>吳俊宏 109550165: OpenMP Implementation                 33%</a:t>
            </a:r>
            <a:endParaRPr sz="1400" dirty="0">
              <a:solidFill>
                <a:srgbClr val="22222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zh-TW" sz="1400" dirty="0">
                <a:solidFill>
                  <a:srgbClr val="222222"/>
                </a:solidFill>
              </a:rPr>
              <a:t>應耀德 311553007: Support + Profiling + Benchmark </a:t>
            </a:r>
            <a:r>
              <a:rPr lang="en-US" altLang="zh-TW" sz="1400" dirty="0">
                <a:solidFill>
                  <a:srgbClr val="222222"/>
                </a:solidFill>
              </a:rPr>
              <a:t>    </a:t>
            </a:r>
            <a:r>
              <a:rPr lang="zh-TW" sz="1400" dirty="0">
                <a:solidFill>
                  <a:srgbClr val="222222"/>
                </a:solidFill>
              </a:rPr>
              <a:t>33%</a:t>
            </a:r>
            <a:endParaRPr sz="1400" dirty="0">
              <a:solidFill>
                <a:srgbClr val="22222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zh-TW" sz="1400" dirty="0">
                <a:solidFill>
                  <a:srgbClr val="222222"/>
                </a:solidFill>
              </a:rPr>
              <a:t>賴奕廷 312551073: CUDA </a:t>
            </a:r>
            <a:r>
              <a:rPr lang="zh-TW" sz="1400">
                <a:solidFill>
                  <a:srgbClr val="222222"/>
                </a:solidFill>
              </a:rPr>
              <a:t>Implementation                      33</a:t>
            </a:r>
            <a:r>
              <a:rPr lang="zh-TW" sz="1400" dirty="0">
                <a:solidFill>
                  <a:srgbClr val="222222"/>
                </a:solidFill>
              </a:rPr>
              <a:t>%</a:t>
            </a:r>
            <a:endParaRPr sz="1400" dirty="0">
              <a:solidFill>
                <a:srgbClr val="222222"/>
              </a:solidFill>
            </a:endParaRPr>
          </a:p>
        </p:txBody>
      </p:sp>
      <p:sp>
        <p:nvSpPr>
          <p:cNvPr id="272" name="Google Shape;272;p3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Conclusion</a:t>
            </a:r>
            <a:endParaRPr sz="2400"/>
          </a:p>
        </p:txBody>
      </p:sp>
      <p:sp>
        <p:nvSpPr>
          <p:cNvPr id="278" name="Google Shape;278;p3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zh-TW" sz="1400">
                <a:solidFill>
                  <a:srgbClr val="222222"/>
                </a:solidFill>
              </a:rPr>
              <a:t>The maximum speed up of OpenMP over the serial program is </a:t>
            </a:r>
            <a:r>
              <a:rPr lang="zh-TW" sz="1400">
                <a:solidFill>
                  <a:srgbClr val="FF0000"/>
                </a:solidFill>
              </a:rPr>
              <a:t>~5x</a:t>
            </a:r>
            <a:r>
              <a:rPr lang="zh-TW" sz="1400">
                <a:solidFill>
                  <a:srgbClr val="222222"/>
                </a:solidFill>
              </a:rPr>
              <a:t>.</a:t>
            </a:r>
            <a:endParaRPr sz="1400">
              <a:solidFill>
                <a:srgbClr val="22222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zh-TW" sz="1400">
                <a:solidFill>
                  <a:srgbClr val="222222"/>
                </a:solidFill>
              </a:rPr>
              <a:t>The maximum speed up of CUDA over the serial program is </a:t>
            </a:r>
            <a:r>
              <a:rPr lang="zh-TW" sz="1400">
                <a:solidFill>
                  <a:srgbClr val="FF0000"/>
                </a:solidFill>
              </a:rPr>
              <a:t>~25x</a:t>
            </a:r>
            <a:r>
              <a:rPr lang="zh-TW" sz="1400">
                <a:solidFill>
                  <a:srgbClr val="222222"/>
                </a:solidFill>
              </a:rPr>
              <a:t>.</a:t>
            </a:r>
            <a:endParaRPr sz="1400">
              <a:solidFill>
                <a:srgbClr val="22222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zh-TW" sz="1400">
                <a:solidFill>
                  <a:srgbClr val="222222"/>
                </a:solidFill>
              </a:rPr>
              <a:t>Appropriate load balancing can be </a:t>
            </a:r>
            <a:r>
              <a:rPr lang="zh-TW" sz="1400">
                <a:solidFill>
                  <a:srgbClr val="FF0000"/>
                </a:solidFill>
              </a:rPr>
              <a:t>1.25x </a:t>
            </a:r>
            <a:r>
              <a:rPr lang="zh-TW" sz="1400">
                <a:solidFill>
                  <a:srgbClr val="222222"/>
                </a:solidFill>
              </a:rPr>
              <a:t>faster in comparison with the imbalance one.</a:t>
            </a:r>
            <a:endParaRPr sz="1400">
              <a:solidFill>
                <a:srgbClr val="22222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 i="1">
              <a:solidFill>
                <a:srgbClr val="222222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zh-TW" sz="1400" i="1">
                <a:solidFill>
                  <a:srgbClr val="222222"/>
                </a:solidFill>
              </a:rPr>
              <a:t>Monte Carlo</a:t>
            </a:r>
            <a:r>
              <a:rPr lang="zh-TW" sz="1400">
                <a:solidFill>
                  <a:srgbClr val="222222"/>
                </a:solidFill>
              </a:rPr>
              <a:t> method relies on the proper random sequence, thus the sampling cannot be further parallelized.</a:t>
            </a:r>
            <a:endParaRPr sz="1400">
              <a:solidFill>
                <a:srgbClr val="222222"/>
              </a:solidFill>
            </a:endParaRPr>
          </a:p>
        </p:txBody>
      </p:sp>
      <p:sp>
        <p:nvSpPr>
          <p:cNvPr id="279" name="Google Shape;279;p3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440"/>
              <a:t>Future work</a:t>
            </a:r>
            <a:endParaRPr sz="2440"/>
          </a:p>
        </p:txBody>
      </p:sp>
      <p:sp>
        <p:nvSpPr>
          <p:cNvPr id="285" name="Google Shape;285;p3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Parallelizing finding the closest object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400"/>
              <a:t>Need nested parallelization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400"/>
              <a:t>Require more CPU cores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/>
              <a:t>	⇒ OpenMP with NUMA nodes</a:t>
            </a:r>
            <a:br>
              <a:rPr lang="zh-TW" sz="1400"/>
            </a:br>
            <a:r>
              <a:rPr lang="zh-TW" sz="1400"/>
              <a:t>	⇒ CUDA with Dynamic Parallelism</a:t>
            </a:r>
            <a:endParaRPr sz="1400"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86" name="Google Shape;286;p3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23</a:t>
            </a:fld>
            <a:endParaRPr/>
          </a:p>
        </p:txBody>
      </p:sp>
      <p:grpSp>
        <p:nvGrpSpPr>
          <p:cNvPr id="287" name="Google Shape;287;p35"/>
          <p:cNvGrpSpPr/>
          <p:nvPr/>
        </p:nvGrpSpPr>
        <p:grpSpPr>
          <a:xfrm>
            <a:off x="4571995" y="1242461"/>
            <a:ext cx="3846819" cy="1010356"/>
            <a:chOff x="152400" y="2006250"/>
            <a:chExt cx="8839198" cy="2321591"/>
          </a:xfrm>
        </p:grpSpPr>
        <p:pic>
          <p:nvPicPr>
            <p:cNvPr id="288" name="Google Shape;288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2006250"/>
              <a:ext cx="8839198" cy="23215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" name="Google Shape;289;p35"/>
            <p:cNvSpPr/>
            <p:nvPr/>
          </p:nvSpPr>
          <p:spPr>
            <a:xfrm>
              <a:off x="350075" y="2630000"/>
              <a:ext cx="3713400" cy="6327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90" name="Google Shape;290;p35"/>
          <p:cNvGrpSpPr/>
          <p:nvPr/>
        </p:nvGrpSpPr>
        <p:grpSpPr>
          <a:xfrm>
            <a:off x="4714673" y="2357771"/>
            <a:ext cx="3561468" cy="2685469"/>
            <a:chOff x="4714673" y="2357771"/>
            <a:chExt cx="3561468" cy="2685469"/>
          </a:xfrm>
        </p:grpSpPr>
        <p:pic>
          <p:nvPicPr>
            <p:cNvPr id="291" name="Google Shape;291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14673" y="2357771"/>
              <a:ext cx="3561468" cy="268546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92" name="Google Shape;292;p35"/>
            <p:cNvSpPr/>
            <p:nvPr/>
          </p:nvSpPr>
          <p:spPr>
            <a:xfrm>
              <a:off x="5279617" y="3794187"/>
              <a:ext cx="2724488" cy="155738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End</a:t>
            </a:r>
            <a:endParaRPr/>
          </a:p>
        </p:txBody>
      </p:sp>
      <p:sp>
        <p:nvSpPr>
          <p:cNvPr id="298" name="Google Shape;298;p3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40"/>
              <a:t>Finding the closet intersected objects</a:t>
            </a:r>
            <a:endParaRPr sz="3240"/>
          </a:p>
        </p:txBody>
      </p:sp>
      <p:sp>
        <p:nvSpPr>
          <p:cNvPr id="304" name="Google Shape;304;p3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25</a:t>
            </a:fld>
            <a:endParaRPr/>
          </a:p>
        </p:txBody>
      </p:sp>
      <p:pic>
        <p:nvPicPr>
          <p:cNvPr id="305" name="Google Shape;3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198" cy="232159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7"/>
          <p:cNvSpPr/>
          <p:nvPr/>
        </p:nvSpPr>
        <p:spPr>
          <a:xfrm>
            <a:off x="350075" y="2630000"/>
            <a:ext cx="3713400" cy="632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40"/>
              <a:t>Finding the closet intersected objects</a:t>
            </a:r>
            <a:endParaRPr sz="3240"/>
          </a:p>
        </p:txBody>
      </p:sp>
      <p:sp>
        <p:nvSpPr>
          <p:cNvPr id="312" name="Google Shape;312;p3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26</a:t>
            </a:fld>
            <a:endParaRPr/>
          </a:p>
        </p:txBody>
      </p:sp>
      <p:pic>
        <p:nvPicPr>
          <p:cNvPr id="313" name="Google Shape;3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4070250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/>
          <p:nvPr/>
        </p:nvSpPr>
        <p:spPr>
          <a:xfrm>
            <a:off x="798050" y="3602800"/>
            <a:ext cx="3113700" cy="173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38"/>
          <p:cNvSpPr txBox="1"/>
          <p:nvPr/>
        </p:nvSpPr>
        <p:spPr>
          <a:xfrm>
            <a:off x="4384650" y="2190050"/>
            <a:ext cx="4209300" cy="26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What’s the problem?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zh-TW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Finding the closet 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zh-TW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Loop dependency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0" name="Google Shape;320;p39"/>
          <p:cNvCxnSpPr/>
          <p:nvPr/>
        </p:nvCxnSpPr>
        <p:spPr>
          <a:xfrm>
            <a:off x="3441700" y="3171125"/>
            <a:ext cx="1021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21" name="Google Shape;3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377942" cy="483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2" name="Google Shape;322;p39"/>
          <p:cNvSpPr txBox="1"/>
          <p:nvPr/>
        </p:nvSpPr>
        <p:spPr>
          <a:xfrm>
            <a:off x="3373225" y="3171125"/>
            <a:ext cx="32577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Recursive call; at most </a:t>
            </a:r>
            <a:r>
              <a:rPr lang="zh-TW" sz="15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depth</a:t>
            </a:r>
            <a:r>
              <a:rPr lang="zh-TW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times.</a:t>
            </a:r>
            <a:endParaRPr sz="15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⇒ Opportunity of Load Balancing.</a:t>
            </a:r>
            <a:endParaRPr sz="15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27</a:t>
            </a:fld>
            <a:endParaRPr/>
          </a:p>
        </p:txBody>
      </p:sp>
      <p:sp>
        <p:nvSpPr>
          <p:cNvPr id="324" name="Google Shape;324;p39"/>
          <p:cNvSpPr txBox="1"/>
          <p:nvPr/>
        </p:nvSpPr>
        <p:spPr>
          <a:xfrm>
            <a:off x="7257850" y="0"/>
            <a:ext cx="17277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40"/>
              <a:t>Loop for sampling N times</a:t>
            </a:r>
            <a:endParaRPr sz="3240"/>
          </a:p>
        </p:txBody>
      </p:sp>
      <p:sp>
        <p:nvSpPr>
          <p:cNvPr id="330" name="Google Shape;330;p4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28</a:t>
            </a:fld>
            <a:endParaRPr/>
          </a:p>
        </p:txBody>
      </p:sp>
      <p:pic>
        <p:nvPicPr>
          <p:cNvPr id="331" name="Google Shape;331;p40"/>
          <p:cNvPicPr preferRelativeResize="0"/>
          <p:nvPr/>
        </p:nvPicPr>
        <p:blipFill rotWithShape="1">
          <a:blip r:embed="rId3">
            <a:alphaModFix/>
          </a:blip>
          <a:srcRect t="1057" b="1066"/>
          <a:stretch/>
        </p:blipFill>
        <p:spPr>
          <a:xfrm>
            <a:off x="4695537" y="2394588"/>
            <a:ext cx="4321501" cy="206974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2" name="Google Shape;332;p40"/>
          <p:cNvPicPr preferRelativeResize="0"/>
          <p:nvPr/>
        </p:nvPicPr>
        <p:blipFill rotWithShape="1">
          <a:blip r:embed="rId4">
            <a:alphaModFix/>
          </a:blip>
          <a:srcRect t="1238" b="1228"/>
          <a:stretch/>
        </p:blipFill>
        <p:spPr>
          <a:xfrm>
            <a:off x="130563" y="2394588"/>
            <a:ext cx="4458700" cy="194229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Image size (16:9)</a:t>
            </a:r>
            <a:endParaRPr sz="2400"/>
          </a:p>
        </p:txBody>
      </p:sp>
      <p:sp>
        <p:nvSpPr>
          <p:cNvPr id="338" name="Google Shape;338;p4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2"/>
                </a:solidFill>
              </a:rPr>
              <a:t>OpenMP</a:t>
            </a:r>
            <a:endParaRPr sz="140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zh-TW" sz="1400">
                <a:solidFill>
                  <a:schemeClr val="dk2"/>
                </a:solidFill>
              </a:rPr>
              <a:t>Use 22 threads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2"/>
                </a:solidFill>
              </a:rPr>
              <a:t>CUDA</a:t>
            </a:r>
            <a:endParaRPr sz="140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zh-TW" sz="1400">
                <a:solidFill>
                  <a:schemeClr val="dk2"/>
                </a:solidFill>
              </a:rPr>
              <a:t>Use 8 x 8 block size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339" name="Google Shape;339;p4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29</a:t>
            </a:fld>
            <a:endParaRPr/>
          </a:p>
        </p:txBody>
      </p:sp>
      <p:sp>
        <p:nvSpPr>
          <p:cNvPr id="340" name="Google Shape;340;p41"/>
          <p:cNvSpPr txBox="1"/>
          <p:nvPr/>
        </p:nvSpPr>
        <p:spPr>
          <a:xfrm>
            <a:off x="7257850" y="0"/>
            <a:ext cx="17277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Evaluation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1" name="Google Shape;34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1275" y="1907925"/>
            <a:ext cx="4079250" cy="3059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What Ray Tracing is Doing?</a:t>
            </a:r>
            <a:endParaRPr sz="2400"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</a:rPr>
              <a:t>Simulate the rays that comes into our eyes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</a:rPr>
              <a:t>Model various optical effects: reflection, refraction, scattering</a:t>
            </a:r>
            <a:endParaRPr sz="1400">
              <a:solidFill>
                <a:srgbClr val="B7B7B7"/>
              </a:solidFill>
            </a:endParaRPr>
          </a:p>
        </p:txBody>
      </p:sp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7257850" y="0"/>
            <a:ext cx="17277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676" y="3169051"/>
            <a:ext cx="3048448" cy="15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5790600" y="43482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accent1"/>
                </a:solidFill>
              </a:rPr>
              <a:t>McGuire, Shirley, and Wyman, </a:t>
            </a:r>
            <a:r>
              <a:rPr lang="zh-TW" sz="1000" i="1">
                <a:solidFill>
                  <a:schemeClr val="accent1"/>
                </a:solidFill>
              </a:rPr>
              <a:t>Introduction to Real-Time Ray Tracing</a:t>
            </a:r>
            <a:r>
              <a:rPr lang="zh-TW" sz="1000">
                <a:solidFill>
                  <a:schemeClr val="accent1"/>
                </a:solidFill>
              </a:rPr>
              <a:t>, 28 Jul 2019, SIGGRAPH'19 Courses</a:t>
            </a:r>
            <a:endParaRPr sz="1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How Ray Tracing Works?</a:t>
            </a:r>
            <a:endParaRPr sz="2400"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20">
                <a:solidFill>
                  <a:srgbClr val="222222"/>
                </a:solidFill>
              </a:rPr>
              <a:t>Randomly sample N times from step 1 to 4 (Monte Carlo)</a:t>
            </a:r>
            <a:endParaRPr sz="1420">
              <a:solidFill>
                <a:srgbClr val="222222"/>
              </a:solidFill>
            </a:endParaRPr>
          </a:p>
          <a:p>
            <a:pPr marL="457200" lvl="0" indent="-31877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20"/>
              <a:buAutoNum type="arabicPeriod"/>
            </a:pPr>
            <a:r>
              <a:rPr lang="zh-TW" sz="1420">
                <a:solidFill>
                  <a:srgbClr val="222222"/>
                </a:solidFill>
              </a:rPr>
              <a:t>Calculate the ray from the eye to the pixel</a:t>
            </a:r>
            <a:endParaRPr sz="1420">
              <a:solidFill>
                <a:srgbClr val="222222"/>
              </a:solidFill>
            </a:endParaRPr>
          </a:p>
          <a:p>
            <a:pPr marL="457200" lvl="0" indent="-31877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20"/>
              <a:buAutoNum type="arabicPeriod"/>
            </a:pPr>
            <a:r>
              <a:rPr lang="zh-TW" sz="1420">
                <a:solidFill>
                  <a:srgbClr val="222222"/>
                </a:solidFill>
              </a:rPr>
              <a:t>Determine which object the ray intersects (closet one)</a:t>
            </a:r>
            <a:endParaRPr sz="1420">
              <a:solidFill>
                <a:srgbClr val="222222"/>
              </a:solidFill>
            </a:endParaRPr>
          </a:p>
          <a:p>
            <a:pPr marL="457200" lvl="0" indent="-31877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20"/>
              <a:buAutoNum type="arabicPeriod"/>
            </a:pPr>
            <a:r>
              <a:rPr lang="zh-TW" sz="1420">
                <a:solidFill>
                  <a:srgbClr val="222222"/>
                </a:solidFill>
              </a:rPr>
              <a:t>Keep scattering until max depths or not hitting </a:t>
            </a:r>
            <a:r>
              <a:rPr lang="zh-TW" sz="1420">
                <a:solidFill>
                  <a:srgbClr val="FF0000"/>
                </a:solidFill>
              </a:rPr>
              <a:t>(load balancing problem)</a:t>
            </a:r>
            <a:endParaRPr sz="1420">
              <a:solidFill>
                <a:srgbClr val="222222"/>
              </a:solidFill>
            </a:endParaRPr>
          </a:p>
          <a:p>
            <a:pPr marL="457200" lvl="0" indent="-31877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20"/>
              <a:buAutoNum type="arabicPeriod"/>
            </a:pPr>
            <a:r>
              <a:rPr lang="zh-TW" sz="1420">
                <a:solidFill>
                  <a:srgbClr val="222222"/>
                </a:solidFill>
              </a:rPr>
              <a:t>Aggregate the color of all intersection points</a:t>
            </a:r>
            <a:endParaRPr sz="1420">
              <a:solidFill>
                <a:srgbClr val="222222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20">
                <a:solidFill>
                  <a:srgbClr val="222222"/>
                </a:solidFill>
              </a:rPr>
              <a:t>Average them</a:t>
            </a:r>
            <a:endParaRPr sz="142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7257850" y="0"/>
            <a:ext cx="17277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7" name="Google Shape;11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700" y="3159850"/>
            <a:ext cx="3454274" cy="18974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/>
        </p:nvSpPr>
        <p:spPr>
          <a:xfrm>
            <a:off x="1720675" y="4564700"/>
            <a:ext cx="335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accen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MONTE CARLO PATH TRACER: </a:t>
            </a:r>
            <a:r>
              <a:rPr lang="zh-TW" sz="1000">
                <a:solidFill>
                  <a:schemeClr val="accen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https://maurocomi.com/monteCarloPathTracer.html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/>
        </p:nvSpPr>
        <p:spPr>
          <a:xfrm>
            <a:off x="6345625" y="0"/>
            <a:ext cx="26397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Problem Statement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What’s the Problem?</a:t>
            </a:r>
            <a:endParaRPr sz="240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AutoNum type="arabicPeriod"/>
            </a:pPr>
            <a:r>
              <a:rPr lang="zh-TW" sz="1400">
                <a:solidFill>
                  <a:srgbClr val="222222"/>
                </a:solidFill>
              </a:rPr>
              <a:t>A ray may made multiple intersections since it scatters around</a:t>
            </a:r>
            <a:endParaRPr sz="1400">
              <a:solidFill>
                <a:srgbClr val="22222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AutoNum type="arabicPeriod"/>
            </a:pPr>
            <a:r>
              <a:rPr lang="zh-TW" sz="1400">
                <a:solidFill>
                  <a:srgbClr val="222222"/>
                </a:solidFill>
              </a:rPr>
              <a:t>Computations on each pixels, e.g., 1,280 × 720 = 921,600</a:t>
            </a:r>
            <a:endParaRPr sz="1400">
              <a:solidFill>
                <a:srgbClr val="22222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222222"/>
                </a:solidFill>
              </a:rPr>
              <a:t> </a:t>
            </a:r>
            <a:r>
              <a:rPr lang="zh-TW" sz="1400">
                <a:solidFill>
                  <a:srgbClr val="FF0000"/>
                </a:solidFill>
              </a:rPr>
              <a:t>  ⇒ Very heavy workload!</a:t>
            </a:r>
            <a:endParaRPr sz="1400">
              <a:solidFill>
                <a:srgbClr val="FF0000"/>
              </a:solidFill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789199"/>
            <a:ext cx="4131675" cy="22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Good News!</a:t>
            </a:r>
            <a:endParaRPr sz="2400"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zh-TW" sz="1400">
                <a:solidFill>
                  <a:schemeClr val="dk2"/>
                </a:solidFill>
              </a:rPr>
              <a:t>Pixels are independent with each other</a:t>
            </a:r>
            <a:endParaRPr sz="1400"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dk2"/>
              </a:solidFill>
            </a:endParaRPr>
          </a:p>
        </p:txBody>
      </p: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  <p:sp>
        <p:nvSpPr>
          <p:cNvPr id="135" name="Google Shape;135;p18"/>
          <p:cNvSpPr txBox="1"/>
          <p:nvPr/>
        </p:nvSpPr>
        <p:spPr>
          <a:xfrm>
            <a:off x="6345625" y="0"/>
            <a:ext cx="26397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Problem Statement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8397240" cy="424671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1" name="Google Shape;141;p19"/>
          <p:cNvSpPr/>
          <p:nvPr/>
        </p:nvSpPr>
        <p:spPr>
          <a:xfrm>
            <a:off x="267250" y="838200"/>
            <a:ext cx="6620100" cy="664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2" name="Google Shape;142;p19"/>
          <p:cNvCxnSpPr/>
          <p:nvPr/>
        </p:nvCxnSpPr>
        <p:spPr>
          <a:xfrm rot="10800000" flipH="1">
            <a:off x="1330175" y="3930375"/>
            <a:ext cx="2471100" cy="13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19"/>
          <p:cNvSpPr txBox="1"/>
          <p:nvPr/>
        </p:nvSpPr>
        <p:spPr>
          <a:xfrm>
            <a:off x="7398575" y="4779075"/>
            <a:ext cx="19326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https://codeimg.io/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1302575" y="3929825"/>
            <a:ext cx="25263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Cannot parallelize!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  <p:sp>
        <p:nvSpPr>
          <p:cNvPr id="146" name="Google Shape;146;p19"/>
          <p:cNvSpPr txBox="1"/>
          <p:nvPr/>
        </p:nvSpPr>
        <p:spPr>
          <a:xfrm>
            <a:off x="6345625" y="0"/>
            <a:ext cx="26397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Problem Statement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400"/>
              <a:t>Proposed solution</a:t>
            </a:r>
            <a:endParaRPr sz="2400"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zh-TW" sz="1400">
                <a:solidFill>
                  <a:srgbClr val="222222"/>
                </a:solidFill>
              </a:rPr>
              <a:t>OpenMP</a:t>
            </a:r>
            <a:endParaRPr sz="1400">
              <a:solidFill>
                <a:srgbClr val="22222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zh-TW" sz="1400">
                <a:solidFill>
                  <a:srgbClr val="222222"/>
                </a:solidFill>
              </a:rPr>
              <a:t>CUDA</a:t>
            </a:r>
            <a:endParaRPr sz="1400">
              <a:solidFill>
                <a:srgbClr val="222222"/>
              </a:solidFill>
            </a:endParaRPr>
          </a:p>
        </p:txBody>
      </p:sp>
      <p:sp>
        <p:nvSpPr>
          <p:cNvPr id="155" name="Google Shape;155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OpenMP</a:t>
            </a:r>
            <a:endParaRPr sz="2400"/>
          </a:p>
        </p:txBody>
      </p:sp>
      <p:sp>
        <p:nvSpPr>
          <p:cNvPr id="161" name="Google Shape;161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75" y="2767665"/>
            <a:ext cx="8717526" cy="1068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3" name="Google Shape;163;p21"/>
          <p:cNvSpPr txBox="1"/>
          <p:nvPr/>
        </p:nvSpPr>
        <p:spPr>
          <a:xfrm>
            <a:off x="6460200" y="0"/>
            <a:ext cx="25389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zh-TW" sz="2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Proposed solution</a:t>
            </a:r>
            <a:endParaRPr sz="2000"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4" name="Google Shape;164;p2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806900" cy="27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1A1A1A"/>
                </a:solidFill>
                <a:highlight>
                  <a:srgbClr val="FFFFFF"/>
                </a:highlight>
              </a:rPr>
              <a:t>Write each pixel to an array to eliminate the non parallelizable I/O.</a:t>
            </a:r>
            <a:endParaRPr sz="1400">
              <a:solidFill>
                <a:srgbClr val="1A1A1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1065</Words>
  <Application>Microsoft Office PowerPoint</Application>
  <PresentationFormat>On-screen Show (16:9)</PresentationFormat>
  <Paragraphs>176</Paragraphs>
  <Slides>29</Slides>
  <Notes>29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Raleway</vt:lpstr>
      <vt:lpstr>Lato</vt:lpstr>
      <vt:lpstr>Ubuntu</vt:lpstr>
      <vt:lpstr>Streamline</vt:lpstr>
      <vt:lpstr>Parallelized Ray Tracing In One Weekend</vt:lpstr>
      <vt:lpstr>Ray Tracing in One Weekend Book Series </vt:lpstr>
      <vt:lpstr>What Ray Tracing is Doing?</vt:lpstr>
      <vt:lpstr>How Ray Tracing Works?</vt:lpstr>
      <vt:lpstr>What’s the Problem?</vt:lpstr>
      <vt:lpstr>Good News!</vt:lpstr>
      <vt:lpstr>PowerPoint Presentation</vt:lpstr>
      <vt:lpstr>Proposed solution</vt:lpstr>
      <vt:lpstr>OpenMP</vt:lpstr>
      <vt:lpstr>CUDA</vt:lpstr>
      <vt:lpstr>What else? We try…</vt:lpstr>
      <vt:lpstr>Loop for sampling N times</vt:lpstr>
      <vt:lpstr>Loop for sampling N times</vt:lpstr>
      <vt:lpstr>Loop for sampling N times</vt:lpstr>
      <vt:lpstr>Platform</vt:lpstr>
      <vt:lpstr>Settings</vt:lpstr>
      <vt:lpstr>OpenMP</vt:lpstr>
      <vt:lpstr>CUDA</vt:lpstr>
      <vt:lpstr>Map size (# of objects)</vt:lpstr>
      <vt:lpstr>Related work</vt:lpstr>
      <vt:lpstr>Contributions of each member</vt:lpstr>
      <vt:lpstr>Conclusion</vt:lpstr>
      <vt:lpstr>Future work</vt:lpstr>
      <vt:lpstr>End</vt:lpstr>
      <vt:lpstr>Finding the closet intersected objects</vt:lpstr>
      <vt:lpstr>Finding the closet intersected objects</vt:lpstr>
      <vt:lpstr>PowerPoint Presentation</vt:lpstr>
      <vt:lpstr>Loop for sampling N times</vt:lpstr>
      <vt:lpstr>Image size (16:9)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Parallelized Ray Tracing In One Weekend</dc:title>
  <cp:lastModifiedBy>應耀德</cp:lastModifiedBy>
  <cp:revision>1</cp:revision>
  <dcterms:modified xsi:type="dcterms:W3CDTF">2024-01-06T15:47:30Z</dcterms:modified>
</cp:coreProperties>
</file>